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7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51084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/>
            </a:lvl1pPr>
            <a:lvl2pPr lvl="1" algn="ctr">
              <a:spcBef>
                <a:spcPts val="0"/>
              </a:spcBef>
              <a:buSzPts val="4200"/>
              <a:buNone/>
              <a:defRPr/>
            </a:lvl2pPr>
            <a:lvl3pPr lvl="2" algn="ctr">
              <a:spcBef>
                <a:spcPts val="0"/>
              </a:spcBef>
              <a:buSzPts val="4200"/>
              <a:buNone/>
              <a:defRPr/>
            </a:lvl3pPr>
            <a:lvl4pPr lvl="3" algn="ctr">
              <a:spcBef>
                <a:spcPts val="0"/>
              </a:spcBef>
              <a:buSzPts val="4200"/>
              <a:buNone/>
              <a:defRPr/>
            </a:lvl4pPr>
            <a:lvl5pPr lvl="4" algn="ctr">
              <a:spcBef>
                <a:spcPts val="0"/>
              </a:spcBef>
              <a:buSzPts val="4200"/>
              <a:buNone/>
              <a:defRPr/>
            </a:lvl5pPr>
            <a:lvl6pPr lvl="5" algn="ctr">
              <a:spcBef>
                <a:spcPts val="0"/>
              </a:spcBef>
              <a:buSzPts val="4200"/>
              <a:buNone/>
              <a:defRPr/>
            </a:lvl6pPr>
            <a:lvl7pPr lvl="6" algn="ctr">
              <a:spcBef>
                <a:spcPts val="0"/>
              </a:spcBef>
              <a:buSzPts val="4200"/>
              <a:buNone/>
              <a:defRPr/>
            </a:lvl7pPr>
            <a:lvl8pPr lvl="7" algn="ctr">
              <a:spcBef>
                <a:spcPts val="0"/>
              </a:spcBef>
              <a:buSzPts val="4200"/>
              <a:buNone/>
              <a:defRPr/>
            </a:lvl8pPr>
            <a:lvl9pPr lvl="8" algn="ctr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4200"/>
              <a:buNone/>
              <a:defRPr/>
            </a:lvl1pPr>
            <a:lvl2pPr lvl="1" algn="ctr">
              <a:spcBef>
                <a:spcPts val="0"/>
              </a:spcBef>
              <a:buSzPts val="4200"/>
              <a:buNone/>
              <a:defRPr/>
            </a:lvl2pPr>
            <a:lvl3pPr lvl="2" algn="ctr">
              <a:spcBef>
                <a:spcPts val="0"/>
              </a:spcBef>
              <a:buSzPts val="4200"/>
              <a:buNone/>
              <a:defRPr/>
            </a:lvl3pPr>
            <a:lvl4pPr lvl="3" algn="ctr">
              <a:spcBef>
                <a:spcPts val="0"/>
              </a:spcBef>
              <a:buSzPts val="4200"/>
              <a:buNone/>
              <a:defRPr/>
            </a:lvl4pPr>
            <a:lvl5pPr lvl="4" algn="ctr">
              <a:spcBef>
                <a:spcPts val="0"/>
              </a:spcBef>
              <a:buSzPts val="4200"/>
              <a:buNone/>
              <a:defRPr/>
            </a:lvl5pPr>
            <a:lvl6pPr lvl="5" algn="ctr">
              <a:spcBef>
                <a:spcPts val="0"/>
              </a:spcBef>
              <a:buSzPts val="4200"/>
              <a:buNone/>
              <a:defRPr/>
            </a:lvl6pPr>
            <a:lvl7pPr lvl="6" algn="ctr">
              <a:spcBef>
                <a:spcPts val="0"/>
              </a:spcBef>
              <a:buSzPts val="4200"/>
              <a:buNone/>
              <a:defRPr/>
            </a:lvl7pPr>
            <a:lvl8pPr lvl="7" algn="ctr">
              <a:spcBef>
                <a:spcPts val="0"/>
              </a:spcBef>
              <a:buSzPts val="4200"/>
              <a:buNone/>
              <a:defRPr/>
            </a:lvl8pPr>
            <a:lvl9pPr lvl="8" algn="ctr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t>‹#›</a:t>
            </a:fld>
            <a:endParaRPr lang="f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fr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852500" y="809925"/>
            <a:ext cx="3559200" cy="203617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" sz="1800" dirty="0">
                <a:latin typeface="Georgia"/>
                <a:cs typeface="Georgia"/>
              </a:rPr>
              <a:t>Vers une politique de formation des étudiants incarcérés : </a:t>
            </a:r>
          </a:p>
          <a:p>
            <a:pPr marL="0" lvl="0" indent="0">
              <a:spcBef>
                <a:spcPts val="0"/>
              </a:spcBef>
              <a:buNone/>
            </a:pPr>
            <a:endParaRPr sz="1800" dirty="0">
              <a:latin typeface="Georgia"/>
              <a:cs typeface="Georgia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fr" sz="1800" dirty="0">
                <a:latin typeface="Georgia"/>
                <a:cs typeface="Georgia"/>
              </a:rPr>
              <a:t>L’adaptation de l’EAD en soutien au projet Numérique </a:t>
            </a:r>
            <a:r>
              <a:rPr lang="fr-FR" sz="1800" dirty="0" smtClean="0">
                <a:latin typeface="Georgia"/>
                <a:cs typeface="Georgia"/>
              </a:rPr>
              <a:t>E</a:t>
            </a:r>
            <a:r>
              <a:rPr lang="fr" sz="1800" dirty="0" smtClean="0">
                <a:latin typeface="Georgia"/>
                <a:cs typeface="Georgia"/>
              </a:rPr>
              <a:t>n Détention</a:t>
            </a:r>
            <a:r>
              <a:rPr lang="fr-FR" sz="1800" dirty="0" smtClean="0">
                <a:latin typeface="Georgia"/>
                <a:cs typeface="Georgia"/>
              </a:rPr>
              <a:t> (NED)</a:t>
            </a:r>
            <a:endParaRPr lang="fr" sz="1800" dirty="0">
              <a:latin typeface="Georgia"/>
              <a:cs typeface="Georgia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459830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rgbClr val="000000"/>
              </a:buClr>
              <a:buSzPts val="1100"/>
              <a:buFont typeface="Arial"/>
              <a:buNone/>
            </a:pPr>
            <a:r>
              <a:rPr lang="fr" sz="1800" dirty="0">
                <a:solidFill>
                  <a:srgbClr val="427580"/>
                </a:solidFill>
              </a:rPr>
              <a:t>CIFIED : 13-14 déc. 2017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423250" y="4517100"/>
            <a:ext cx="2787000" cy="85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Dominique Poincelot (GT- FIED)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Marc Desjacques (DAP)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175" y="108525"/>
            <a:ext cx="984943" cy="70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2" descr="Capture d’écran 2017-02-15 à 15.07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75" y="809925"/>
            <a:ext cx="6524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Capture d’écran 2017-02-15 à 15.07.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05" y="1125574"/>
            <a:ext cx="504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5" descr="Capture d’écran 2017-02-15 à 15.05.0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05" y="2018663"/>
            <a:ext cx="11096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54300" y="1710975"/>
            <a:ext cx="33897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Organisation administrative et pédagogique :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solidFill>
                <a:srgbClr val="8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ligne, permanente, commune parfois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Dépôt en ligne d’un guide pédagogique  :</a:t>
            </a:r>
          </a:p>
          <a:p>
            <a:pPr marL="2159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Tx/>
              <a:buChar char="-"/>
            </a:pP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Calendrier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progression des cours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"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1590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Tx/>
              <a:buChar char="-"/>
            </a:pP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Période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devoir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corrections,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400" dirty="0" smtClean="0">
              <a:solidFill>
                <a:srgbClr val="4275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4275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-FR" sz="1400" dirty="0" smtClean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Echanges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ligne (problèmes techniques,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Administratifs,…)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6591" y="-108340"/>
            <a:ext cx="9324300" cy="84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fr" sz="2000" dirty="0">
                <a:latin typeface="Georgia"/>
                <a:cs typeface="Georgia"/>
              </a:rPr>
              <a:t>Enjeux : la contextualisation du dispositif pour </a:t>
            </a:r>
            <a:r>
              <a:rPr lang="fr-FR" sz="2000" dirty="0" smtClean="0">
                <a:latin typeface="Georgia"/>
                <a:cs typeface="Georgia"/>
              </a:rPr>
              <a:t>l</a:t>
            </a:r>
            <a:r>
              <a:rPr lang="fr" sz="2000" dirty="0" smtClean="0">
                <a:latin typeface="Georgia"/>
                <a:cs typeface="Georgia"/>
              </a:rPr>
              <a:t>es </a:t>
            </a:r>
            <a:r>
              <a:rPr lang="fr" sz="2000" dirty="0">
                <a:latin typeface="Georgia"/>
                <a:cs typeface="Georgia"/>
              </a:rPr>
              <a:t>“étudiants non connectés”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2725" y="712200"/>
            <a:ext cx="1228725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005300" y="535500"/>
            <a:ext cx="5138700" cy="423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400" b="1" dirty="0" smtClean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>
              <a:spcAft>
                <a:spcPts val="0"/>
              </a:spcAft>
              <a:buSzPts val="1100"/>
              <a:buNone/>
            </a:pPr>
            <a:r>
              <a:rPr lang="fr" b="1" dirty="0">
                <a:solidFill>
                  <a:srgbClr val="818A14"/>
                </a:solidFill>
              </a:rPr>
              <a:t>Dispositif “non connecté”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400" b="1" dirty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Organisation </a:t>
            </a:r>
            <a:r>
              <a:rPr lang="fr-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« </a:t>
            </a: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individualisée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ponctuelle</a:t>
            </a:r>
            <a:r>
              <a:rPr lang="fr-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 »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dirty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-FR" sz="1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00" b="1" dirty="0" smtClean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S’assurer </a:t>
            </a:r>
            <a:r>
              <a:rPr lang="fr" sz="1400" b="1" dirty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de l’information de </a:t>
            </a:r>
            <a:r>
              <a:rPr lang="fr" sz="1400" b="1" dirty="0" smtClean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l’étudiant</a:t>
            </a:r>
            <a:endParaRPr lang="fr-FR" sz="1400" b="1" dirty="0" smtClean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dirty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00" b="1" i="1" dirty="0" smtClean="0">
                <a:solidFill>
                  <a:srgbClr val="B83D68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-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SUPPORTS PAPIER </a:t>
            </a:r>
            <a:r>
              <a:rPr lang="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acheminement, délais ?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Envoi </a:t>
            </a: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lien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avec le 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RLE?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-FR" sz="1400" i="1" dirty="0" err="1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Séa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nces </a:t>
            </a: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visio-conférence 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avec l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’accord 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du RLE</a:t>
            </a:r>
            <a:r>
              <a:rPr lang="fr-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(priorité justice)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400" i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Besoin</a:t>
            </a:r>
            <a:r>
              <a:rPr lang="fr-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 d’un</a:t>
            </a:r>
            <a:r>
              <a:rPr lang="fr-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accompagnement </a:t>
            </a:r>
            <a:r>
              <a:rPr lang="fr" sz="1400" b="1" i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: référent</a:t>
            </a:r>
            <a:r>
              <a:rPr lang="fr-FR" sz="1400" i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/RLE/étudiant</a:t>
            </a:r>
            <a:endParaRPr lang="fr" sz="1400" i="1" dirty="0">
              <a:solidFill>
                <a:srgbClr val="485E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i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Adaptation </a:t>
            </a:r>
            <a:r>
              <a:rPr lang="fr" sz="1400" i="1" dirty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des rythmes, cursus, </a:t>
            </a:r>
            <a:r>
              <a:rPr lang="fr" sz="1400" b="1" i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suivi </a:t>
            </a:r>
            <a:r>
              <a:rPr lang="fr" sz="1400" b="1" i="1" dirty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administratif, </a:t>
            </a:r>
            <a:r>
              <a:rPr lang="fr" sz="1400" b="1" i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pédagogique</a:t>
            </a:r>
            <a:endParaRPr lang="fr" sz="1400" b="1" i="1" dirty="0">
              <a:solidFill>
                <a:srgbClr val="485E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400" b="1" dirty="0" smtClean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fr" sz="1400" b="1" dirty="0" smtClean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uestionnaire </a:t>
            </a:r>
            <a:r>
              <a:rPr lang="fr" sz="1400" b="1" dirty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à usage numérique, </a:t>
            </a:r>
            <a:r>
              <a:rPr lang="fr" sz="1400" b="1" dirty="0" smtClean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fiche </a:t>
            </a:r>
            <a:r>
              <a:rPr lang="fr" sz="1400" b="1" dirty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navette (Guide de la scolarité</a:t>
            </a:r>
            <a:r>
              <a:rPr lang="fr" sz="1400" b="1" dirty="0" smtClean="0">
                <a:solidFill>
                  <a:srgbClr val="660033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fr-FR" sz="1400" b="1" dirty="0" smtClean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fr" sz="1400" b="1" dirty="0">
              <a:solidFill>
                <a:srgbClr val="6600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r>
              <a:rPr lang="fr" sz="1400" b="1" dirty="0" smtClean="0">
                <a:solidFill>
                  <a:srgbClr val="485E6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EVITER LE DECROCHAGE,  LA DÉMOTIVATION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6591" y="909545"/>
            <a:ext cx="3389700" cy="608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fr" b="1" dirty="0" smtClean="0">
                <a:solidFill>
                  <a:srgbClr val="818A14"/>
                </a:solidFill>
              </a:rPr>
              <a:t>Dispositif </a:t>
            </a:r>
            <a:r>
              <a:rPr lang="fr-FR" b="1" dirty="0" smtClean="0">
                <a:solidFill>
                  <a:srgbClr val="818A14"/>
                </a:solidFill>
              </a:rPr>
              <a:t>EAD médiatisé</a:t>
            </a:r>
            <a:endParaRPr lang="fr" b="1" dirty="0">
              <a:solidFill>
                <a:srgbClr val="818A14"/>
              </a:solidFill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3036200" y="1769800"/>
            <a:ext cx="892500" cy="505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226700" y="564211"/>
            <a:ext cx="8796000" cy="44619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dirty="0"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" sz="1400" b="1" i="1" dirty="0" smtClean="0">
                <a:latin typeface="Calibri"/>
                <a:ea typeface="Calibri"/>
                <a:cs typeface="Calibri"/>
                <a:sym typeface="Calibri"/>
              </a:rPr>
              <a:t>spécificités pédagogiques </a:t>
            </a:r>
            <a:r>
              <a:rPr lang="fr" sz="1400" b="1" i="1" dirty="0">
                <a:latin typeface="Calibri"/>
                <a:ea typeface="Calibri"/>
                <a:cs typeface="Calibri"/>
                <a:sym typeface="Calibri"/>
              </a:rPr>
              <a:t>pour la réussite des étudiants incarcérés</a:t>
            </a:r>
            <a:r>
              <a:rPr lang="fr" sz="1400" b="1" i="1" dirty="0" smtClean="0">
                <a:latin typeface="Calibri"/>
                <a:ea typeface="Calibri"/>
                <a:cs typeface="Calibri"/>
                <a:sym typeface="Calibri"/>
              </a:rPr>
              <a:t>…</a:t>
            </a:r>
            <a:endParaRPr lang="fr-FR" sz="1400" b="1" i="1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" sz="1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Traitement des supports de cours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MOYENS POUR l’INGENIERIE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l’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PEDAGOGIQUES </a:t>
            </a:r>
            <a:r>
              <a:rPr lang="fr" sz="12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-FR" sz="1200" b="1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2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r" sz="12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minima cours papier : comment intégrer de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l’oralité</a:t>
            </a:r>
            <a:r>
              <a:rPr lang="fr-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fr" sz="12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vidéos</a:t>
            </a:r>
            <a:r>
              <a:rPr lang="fr-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fr" sz="12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du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son</a:t>
            </a:r>
            <a:r>
              <a:rPr lang="fr-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fr-FR" sz="12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  forum</a:t>
            </a:r>
            <a:r>
              <a:rPr lang="fr-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fr-FR" sz="1200" b="1" i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200" b="1" i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2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L’accès 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aux sources</a:t>
            </a:r>
            <a:r>
              <a:rPr lang="fr" sz="1400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(bibliographies,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articles,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ouvrages…)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sans connexion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1400"/>
              <a:buFont typeface="Calibri"/>
              <a:buChar char="-"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Envoyer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support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papier, CD-ROM sur accord…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1400"/>
              <a:buFont typeface="Calibri"/>
              <a:buChar char="-"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Organiser des échanges en partenariat avec des bibliothèques Universitaires.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Importance des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fr" sz="1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onnaissan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ces méthodologiques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prévoir un CD ROM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didactiqu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e, des fiches envoyées en amont,</a:t>
            </a:r>
            <a:endParaRPr lang="fr"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apprendre à faire des fiches,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prendre des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notes, rechercher dans les ouvrages…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"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-FR" sz="1400" dirty="0" smtClean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Adaptation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des cursus et des rythmes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adaptation du calendrier selon les permissions, les sortie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lang="fr-FR" sz="1400" b="1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C2D01D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-FR" sz="1400" dirty="0" smtClean="0">
                <a:solidFill>
                  <a:srgbClr val="C2D0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Rupture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de cursus et poursuite d’études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Prévoir la mobilité entre les  universités si besoin…En cas de sortie,  prévoir la poursuite de la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formation…</a:t>
            </a: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20725" y="-243775"/>
            <a:ext cx="9324300" cy="84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fr" sz="2000" dirty="0">
                <a:latin typeface="Georgia"/>
                <a:cs typeface="Georgia"/>
              </a:rPr>
              <a:t>Enjeux : la contextualisation du dispositif pour </a:t>
            </a:r>
            <a:r>
              <a:rPr lang="fr-FR" sz="2000" dirty="0" smtClean="0">
                <a:latin typeface="Georgia"/>
                <a:cs typeface="Georgia"/>
              </a:rPr>
              <a:t>l</a:t>
            </a:r>
            <a:r>
              <a:rPr lang="fr" sz="2000" dirty="0" smtClean="0">
                <a:latin typeface="Georgia"/>
                <a:cs typeface="Georgia"/>
              </a:rPr>
              <a:t>es </a:t>
            </a:r>
            <a:r>
              <a:rPr lang="fr" sz="2000" dirty="0">
                <a:latin typeface="Georgia"/>
                <a:cs typeface="Georgia"/>
              </a:rPr>
              <a:t>“étudiants non connectés”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2838990" y="765200"/>
            <a:ext cx="6051530" cy="1390800"/>
          </a:xfrm>
          <a:prstGeom prst="rect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NED</a:t>
            </a:r>
            <a:r>
              <a:rPr lang="fr-FR" sz="1400" dirty="0" smtClean="0">
                <a:latin typeface="Calibri"/>
                <a:ea typeface="Calibri"/>
                <a:cs typeface="Calibri"/>
                <a:sym typeface="Calibri"/>
              </a:rPr>
              <a:t> :</a:t>
            </a:r>
            <a:endParaRPr lang="fr" sz="1400" dirty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400" dirty="0" smtClean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une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meilleure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visibilité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des formations EAD pour les étudiants incarcérés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;</a:t>
            </a:r>
            <a:endParaRPr lang="fr-FR" sz="14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fr" sz="1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une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meilleure attractivité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et une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efficacité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des formations EAD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0725" y="-243775"/>
            <a:ext cx="9324300" cy="84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fr" sz="2000" dirty="0">
                <a:latin typeface="Georgia"/>
                <a:cs typeface="Georgia"/>
              </a:rPr>
              <a:t>Vers un dispositif pédagogique “intermédiaire” dans le cadre du NED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64100" y="2343675"/>
            <a:ext cx="8520600" cy="238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NECESSAIRE « REMEDIATISATION  » DES COURS  EN LIEN AVEC LES INGENIEURS PEDAGOGIQUES :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Calibri"/>
              <a:buChar char="-"/>
            </a:pPr>
            <a:r>
              <a:rPr lang="fr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ACCES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à une plate-forme sécurisée mais sans lien vers l’extérieur (sites internet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Calibri"/>
              <a:buChar char="-"/>
            </a:pPr>
            <a:r>
              <a:rPr lang="fr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adapter   chaque cours,  chaque 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animation…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contexte sécurisé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sans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lien hypertexte, prévoir des outils sans rebond vers l’extérieur…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Calibri"/>
              <a:buChar char="-"/>
            </a:pPr>
            <a:r>
              <a:rPr lang="fr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DEVOIRS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: organiser l’accès aux   devoirs, aux corrigés  hors connexion  en lien avec le RLE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1400"/>
              <a:buFont typeface="Calibri"/>
              <a:buChar char="-"/>
            </a:pPr>
            <a:r>
              <a:rPr lang="fr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FORUM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 : 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onner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accès 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hors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connexion 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ux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contenus de forum en lien avec le RLE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Travail </a:t>
            </a:r>
            <a:r>
              <a:rPr lang="fr" sz="1600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fr" sz="1600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’INNOVATION PEDAGOGIQUE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Intérêt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du </a:t>
            </a:r>
            <a:r>
              <a:rPr lang="fr" sz="1600" b="1" i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LIVRET </a:t>
            </a:r>
            <a:r>
              <a:rPr lang="fr" sz="1600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PEDAGOGIQUE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0" y="894750"/>
            <a:ext cx="9143999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2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fr" sz="12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Étudiants </a:t>
            </a:r>
            <a:r>
              <a:rPr lang="fr" sz="12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non connectés, échanges limités… </a:t>
            </a:r>
            <a:r>
              <a:rPr lang="fr-FR" sz="12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rapide démotivation 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i="1" dirty="0">
                <a:latin typeface="Calibri"/>
                <a:ea typeface="Calibri"/>
                <a:cs typeface="Calibri"/>
                <a:sym typeface="Calibri"/>
              </a:rPr>
              <a:t>RENFORCER L’</a:t>
            </a:r>
            <a:r>
              <a:rPr lang="fr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ACCOMPAGNEMENT</a:t>
            </a:r>
            <a:r>
              <a:rPr lang="fr" i="1" dirty="0">
                <a:latin typeface="Calibri"/>
                <a:ea typeface="Calibri"/>
                <a:cs typeface="Calibri"/>
                <a:sym typeface="Calibri"/>
              </a:rPr>
              <a:t> ET LE SUIVI</a:t>
            </a:r>
            <a:r>
              <a:rPr lang="fr" i="1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i="1" dirty="0" smtClean="0">
                <a:latin typeface="Calibri"/>
                <a:ea typeface="Calibri"/>
                <a:cs typeface="Calibri"/>
                <a:sym typeface="Calibri"/>
              </a:rPr>
              <a:t>CELA </a:t>
            </a:r>
            <a:r>
              <a:rPr lang="fr" b="1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NECESSITE </a:t>
            </a:r>
            <a:r>
              <a:rPr lang="fr" b="1" i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" b="1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MOYENS</a:t>
            </a:r>
            <a:endParaRPr lang="fr-FR" b="1" i="1" dirty="0" smtClean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i="1" dirty="0">
              <a:latin typeface="Calibri"/>
              <a:ea typeface="Calibri"/>
              <a:cs typeface="Calibri"/>
              <a:sym typeface="Calibri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Rôle 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du référent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à l’université et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renforcement du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lien Référent/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RLE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(questionnaire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« Usage du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numérique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 »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fr-FR" sz="1400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00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Le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tutorat 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et son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rôle (spécialiste, interface, animateur, soutien…)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Prévoir un tuteur « technique »,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méthodologique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pédagogique en lien avec le RLE.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en présentiel dans les prisons (Université Paris Est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Marne-la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Vallée,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Paris Nanterre, Montpellier 3 : 4 à 8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/sem.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DAEU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étudiant en lien avec une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association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GENEPI…),</a:t>
            </a: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42758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étudiant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 Master,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ncien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du DAEU (Besançon), service Action citoyenne (ECTS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Intégré dans la formation (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UE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à D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ijon)…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42758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Non interactif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prévoir un accès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spécifique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à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Moodle pour le RLE :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récupérer les cours des étudiants, les échanges du forum,</a:t>
            </a:r>
          </a:p>
          <a:p>
            <a:pPr marL="0" lvl="0" indent="-698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Interactif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correspondre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par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lien direct sécurisé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(de type banque en ligne), par email sinon par courrier avec les enseignants de la prison ou  avec l’étudiant à terme…</a:t>
            </a:r>
          </a:p>
          <a:p>
            <a:pPr marL="0" lvl="0" indent="0" algn="just">
              <a:spcBef>
                <a:spcPts val="0"/>
              </a:spcBef>
              <a:buNone/>
            </a:pPr>
            <a:endParaRPr sz="1400" dirty="0">
              <a:solidFill>
                <a:srgbClr val="427580"/>
              </a:solidFill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0" y="-78870"/>
            <a:ext cx="9324300" cy="84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fr" sz="2000" dirty="0" smtClean="0">
                <a:latin typeface="Georgia"/>
                <a:cs typeface="Georgia"/>
              </a:rPr>
              <a:t>L</a:t>
            </a:r>
            <a:r>
              <a:rPr lang="fr-FR" sz="2000" dirty="0" smtClean="0">
                <a:latin typeface="Georgia"/>
                <a:cs typeface="Georgia"/>
              </a:rPr>
              <a:t>’accompagnement </a:t>
            </a:r>
            <a:r>
              <a:rPr lang="fr" sz="2000" dirty="0" smtClean="0">
                <a:latin typeface="Georgia"/>
                <a:cs typeface="Georgia"/>
              </a:rPr>
              <a:t> des </a:t>
            </a:r>
            <a:r>
              <a:rPr lang="fr" sz="2000" dirty="0">
                <a:latin typeface="Georgia"/>
                <a:cs typeface="Georgia"/>
              </a:rPr>
              <a:t>étudiants incarcérés dans le cadre du NED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2530166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fr" sz="2800" dirty="0">
                <a:solidFill>
                  <a:srgbClr val="427580"/>
                </a:solidFill>
              </a:rPr>
              <a:t>MERCI DE VOTRE ATTENTION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4647" y="3571007"/>
            <a:ext cx="1100889" cy="12167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141"/>
          <p:cNvSpPr txBox="1">
            <a:spLocks noGrp="1"/>
          </p:cNvSpPr>
          <p:nvPr>
            <p:ph type="body" idx="1"/>
          </p:nvPr>
        </p:nvSpPr>
        <p:spPr>
          <a:xfrm>
            <a:off x="1590662" y="526091"/>
            <a:ext cx="6300939" cy="2133169"/>
          </a:xfrm>
          <a:prstGeom prst="rect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NUMERIQUE EN DETENTION ET EAD </a:t>
            </a:r>
            <a:endParaRPr lang="fr-FR" sz="16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" sz="1600" dirty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600" dirty="0" smtClean="0">
                <a:latin typeface="Calibri"/>
                <a:ea typeface="Calibri"/>
                <a:cs typeface="Calibri"/>
                <a:sym typeface="Calibri"/>
              </a:rPr>
              <a:t>- U</a:t>
            </a:r>
            <a:r>
              <a:rPr lang="fr" sz="1600" dirty="0" smtClean="0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fr-FR" sz="1600" dirty="0" smtClean="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fr-FR" sz="16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politique ambitieuse de formation </a:t>
            </a:r>
            <a:r>
              <a:rPr lang="fr" sz="16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EAD </a:t>
            </a:r>
            <a:r>
              <a:rPr lang="fr" sz="1600" dirty="0">
                <a:latin typeface="Calibri"/>
                <a:ea typeface="Calibri"/>
                <a:cs typeface="Calibri"/>
                <a:sym typeface="Calibri"/>
              </a:rPr>
              <a:t>pour les étudiants incarcérés </a:t>
            </a:r>
            <a:endParaRPr lang="fr-FR" sz="16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fr"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" sz="1600" dirty="0" smtClean="0"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" sz="16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enjeux d’innovation pédagogique</a:t>
            </a:r>
            <a:r>
              <a:rPr lang="fr" sz="16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600" dirty="0" smtClean="0"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" sz="16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d’accompagnement adapté </a:t>
            </a:r>
            <a:endParaRPr sz="1600" b="1" dirty="0">
              <a:solidFill>
                <a:srgbClr val="4275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0" y="117051"/>
            <a:ext cx="6862669" cy="98208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fr" sz="2400" dirty="0">
                <a:latin typeface="Georgia"/>
                <a:cs typeface="Georgia"/>
              </a:rPr>
              <a:t>Un constat criant </a:t>
            </a:r>
            <a:r>
              <a:rPr lang="fr-FR" sz="2400" dirty="0" smtClean="0">
                <a:latin typeface="Georgia"/>
                <a:cs typeface="Georgia"/>
              </a:rPr>
              <a:t>en</a:t>
            </a:r>
            <a:r>
              <a:rPr lang="fr" sz="2400" dirty="0" smtClean="0">
                <a:latin typeface="Georgia"/>
                <a:cs typeface="Georgia"/>
              </a:rPr>
              <a:t> 2012…</a:t>
            </a:r>
            <a:endParaRPr lang="fr" sz="2400" dirty="0">
              <a:latin typeface="Georgia"/>
              <a:cs typeface="Georgia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41925" y="948351"/>
            <a:ext cx="5273700" cy="120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400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220 étudiants incarcérés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(75</a:t>
            </a:r>
            <a:r>
              <a:rPr lang="fr-FR" sz="1400" dirty="0" smtClean="0"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DAEU),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fragmentation : 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répartis dans 15 universités,</a:t>
            </a:r>
            <a:r>
              <a:rPr lang="fr-FR" sz="1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quelques étudiants</a:t>
            </a:r>
            <a:r>
              <a:rPr lang="fr-FR" sz="1400" dirty="0" smtClean="0">
                <a:latin typeface="Calibri"/>
                <a:ea typeface="Calibri"/>
                <a:cs typeface="Calibri"/>
                <a:sym typeface="Calibri"/>
              </a:rPr>
              <a:t> par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Université</a:t>
            </a:r>
            <a:endParaRPr lang="fr-FR" sz="1400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dirty="0" smtClean="0"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fr-FR" sz="1400" b="1" i="1" dirty="0" smtClean="0"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fr" sz="1400" b="1" i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: 700 étudiants 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DAEU : 440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15 universités et des «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référents</a:t>
            </a: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»</a:t>
            </a:r>
            <a:endParaRPr lang="fr" sz="1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41474" y="2550075"/>
            <a:ext cx="5452975" cy="891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2000" b="1" dirty="0">
                <a:latin typeface="Calibri"/>
                <a:ea typeface="Calibri"/>
                <a:cs typeface="Calibri"/>
                <a:sym typeface="Calibri"/>
              </a:rPr>
              <a:t>Un réel défi pour les Universités </a:t>
            </a:r>
            <a:r>
              <a:rPr lang="fr" sz="2000" b="1" dirty="0" smtClean="0"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20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développer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une 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politique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formation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adaptée   </a:t>
            </a:r>
          </a:p>
          <a:p>
            <a:pPr marL="0" lvl="0" indent="0" rtl="0">
              <a:spcBef>
                <a:spcPts val="0"/>
              </a:spcBef>
              <a:buNone/>
            </a:pPr>
            <a:endParaRPr b="1" dirty="0">
              <a:solidFill>
                <a:srgbClr val="C2D01D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41925" y="3260566"/>
            <a:ext cx="6183156" cy="190187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400" b="1" i="1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L’étudiant </a:t>
            </a:r>
            <a:r>
              <a:rPr lang="fr" sz="14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prison </a:t>
            </a: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identité, trajectoire scolaire, 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des </a:t>
            </a:r>
            <a:r>
              <a:rPr lang="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contraintes,</a:t>
            </a:r>
            <a:r>
              <a:rPr lang="fr-FR" sz="1400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des attentes…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i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Favoriser </a:t>
            </a:r>
            <a:r>
              <a:rPr lang="fr" sz="1400" b="1" i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l’accès à nos formations </a:t>
            </a: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à distance</a:t>
            </a:r>
            <a:r>
              <a:rPr lang="fr" sz="14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" sz="1400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clarifier l’offre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Mieux accompagner :  </a:t>
            </a:r>
            <a:r>
              <a:rPr lang="fr" sz="14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dispositif  administratif et  pédagogique adaptés,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Favoriser </a:t>
            </a:r>
            <a:r>
              <a:rPr lang="fr" sz="1400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fr" sz="1400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réussite personnelle voire la réinsertion</a:t>
            </a:r>
            <a:r>
              <a:rPr lang="fr" sz="1400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4" name="Shape 74"/>
          <p:cNvSpPr/>
          <p:nvPr/>
        </p:nvSpPr>
        <p:spPr>
          <a:xfrm>
            <a:off x="241925" y="2619075"/>
            <a:ext cx="652200" cy="50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7196880" y="325624"/>
            <a:ext cx="1758687" cy="4561769"/>
          </a:xfrm>
          <a:prstGeom prst="flowChartProcess">
            <a:avLst/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endParaRPr sz="1100" b="1" dirty="0">
              <a:solidFill>
                <a:srgbClr val="42758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fr" sz="1100" b="1" dirty="0">
                <a:solidFill>
                  <a:srgbClr val="427580"/>
                </a:solidFill>
              </a:rPr>
              <a:t>Membres du Groupe 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000" b="1" dirty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b="1" dirty="0">
                <a:solidFill>
                  <a:schemeClr val="accent6">
                    <a:lumMod val="75000"/>
                  </a:schemeClr>
                </a:solidFill>
              </a:rPr>
              <a:t>Universités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D. </a:t>
            </a:r>
            <a:r>
              <a:rPr lang="fr" sz="1000" dirty="0" smtClean="0">
                <a:solidFill>
                  <a:srgbClr val="427580"/>
                </a:solidFill>
              </a:rPr>
              <a:t>Poincelot</a:t>
            </a:r>
            <a:endParaRPr lang="fr-FR" sz="1000" dirty="0" smtClean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dirty="0" smtClean="0">
                <a:solidFill>
                  <a:srgbClr val="427580"/>
                </a:solidFill>
              </a:rPr>
              <a:t>A. B</a:t>
            </a:r>
            <a:r>
              <a:rPr lang="fr" sz="1000" dirty="0" smtClean="0">
                <a:solidFill>
                  <a:srgbClr val="427580"/>
                </a:solidFill>
              </a:rPr>
              <a:t>oivin</a:t>
            </a:r>
            <a:endParaRPr lang="fr-FR" sz="1000" dirty="0" smtClean="0">
              <a:solidFill>
                <a:srgbClr val="427580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fr-FR" sz="1000" dirty="0" smtClean="0">
                <a:solidFill>
                  <a:srgbClr val="427580"/>
                </a:solidFill>
              </a:rPr>
              <a:t>J.-M.  Meunier </a:t>
            </a:r>
            <a:endParaRPr lang="fr" sz="1000" dirty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(P. Boiron)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F. Salane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F. Regourd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S. Wauquier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 smtClean="0">
                <a:solidFill>
                  <a:srgbClr val="427580"/>
                </a:solidFill>
              </a:rPr>
              <a:t>L</a:t>
            </a:r>
            <a:r>
              <a:rPr lang="fr" sz="1000" dirty="0">
                <a:solidFill>
                  <a:srgbClr val="427580"/>
                </a:solidFill>
              </a:rPr>
              <a:t>. Have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P. Cavallo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C. Charnet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K. Marot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dirty="0" smtClean="0">
                <a:solidFill>
                  <a:srgbClr val="427580"/>
                </a:solidFill>
              </a:rPr>
              <a:t>(</a:t>
            </a:r>
            <a:r>
              <a:rPr lang="fr" sz="1000" dirty="0" smtClean="0">
                <a:solidFill>
                  <a:srgbClr val="427580"/>
                </a:solidFill>
              </a:rPr>
              <a:t>M</a:t>
            </a:r>
            <a:r>
              <a:rPr lang="fr" sz="1000" dirty="0">
                <a:solidFill>
                  <a:srgbClr val="427580"/>
                </a:solidFill>
              </a:rPr>
              <a:t>. </a:t>
            </a:r>
            <a:r>
              <a:rPr lang="fr" sz="1000" dirty="0" smtClean="0">
                <a:solidFill>
                  <a:srgbClr val="427580"/>
                </a:solidFill>
              </a:rPr>
              <a:t>Delhomme</a:t>
            </a:r>
            <a:r>
              <a:rPr lang="fr-FR" sz="1000" dirty="0" smtClean="0">
                <a:solidFill>
                  <a:srgbClr val="427580"/>
                </a:solidFill>
              </a:rPr>
              <a:t>)</a:t>
            </a:r>
            <a:endParaRPr lang="fr" sz="1000" dirty="0">
              <a:solidFill>
                <a:srgbClr val="42758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-FR" sz="1000" dirty="0" smtClean="0">
                <a:solidFill>
                  <a:srgbClr val="427580"/>
                </a:solidFill>
              </a:rPr>
              <a:t>(</a:t>
            </a:r>
            <a:r>
              <a:rPr lang="fr" sz="1000" dirty="0" smtClean="0">
                <a:solidFill>
                  <a:srgbClr val="427580"/>
                </a:solidFill>
              </a:rPr>
              <a:t>L</a:t>
            </a:r>
            <a:r>
              <a:rPr lang="fr" sz="1000" dirty="0">
                <a:solidFill>
                  <a:srgbClr val="427580"/>
                </a:solidFill>
              </a:rPr>
              <a:t>. </a:t>
            </a:r>
            <a:r>
              <a:rPr lang="fr" sz="1000" dirty="0" smtClean="0">
                <a:solidFill>
                  <a:srgbClr val="427580"/>
                </a:solidFill>
              </a:rPr>
              <a:t>Awazu</a:t>
            </a:r>
            <a:r>
              <a:rPr lang="fr-FR" sz="1000" dirty="0" smtClean="0">
                <a:solidFill>
                  <a:srgbClr val="427580"/>
                </a:solidFill>
              </a:rPr>
              <a:t>)</a:t>
            </a:r>
            <a:endParaRPr lang="fr" sz="1000" dirty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b="1" dirty="0">
                <a:solidFill>
                  <a:srgbClr val="C2D01D"/>
                </a:solidFill>
              </a:rPr>
              <a:t>DAP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J.L. Guyot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(I. Bryon)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O. Navarro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dirty="0">
                <a:solidFill>
                  <a:srgbClr val="427580"/>
                </a:solidFill>
              </a:rPr>
              <a:t>M. Desjacques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dirty="0" smtClean="0">
                <a:solidFill>
                  <a:srgbClr val="427580"/>
                </a:solidFill>
              </a:rPr>
              <a:t>(</a:t>
            </a:r>
            <a:r>
              <a:rPr lang="fr" sz="1000" dirty="0" smtClean="0">
                <a:solidFill>
                  <a:srgbClr val="427580"/>
                </a:solidFill>
              </a:rPr>
              <a:t>M</a:t>
            </a:r>
            <a:r>
              <a:rPr lang="fr" sz="1000" dirty="0">
                <a:solidFill>
                  <a:srgbClr val="427580"/>
                </a:solidFill>
              </a:rPr>
              <a:t>. </a:t>
            </a:r>
            <a:r>
              <a:rPr lang="fr" sz="1000" dirty="0" smtClean="0">
                <a:solidFill>
                  <a:srgbClr val="427580"/>
                </a:solidFill>
              </a:rPr>
              <a:t>Hamm</a:t>
            </a:r>
            <a:r>
              <a:rPr lang="fr-FR" sz="1000" dirty="0" smtClean="0">
                <a:solidFill>
                  <a:srgbClr val="427580"/>
                </a:solidFill>
              </a:rPr>
              <a:t>)</a:t>
            </a:r>
            <a:endParaRPr lang="fr" sz="1000" dirty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1000" b="1" dirty="0" smtClean="0">
                <a:solidFill>
                  <a:srgbClr val="C2D01D"/>
                </a:solidFill>
              </a:rPr>
              <a:t>UPR</a:t>
            </a:r>
            <a:r>
              <a:rPr lang="fr-FR" sz="1000" b="1" dirty="0" smtClean="0">
                <a:solidFill>
                  <a:srgbClr val="C2D01D"/>
                </a:solidFill>
              </a:rPr>
              <a:t>   </a:t>
            </a:r>
            <a:r>
              <a:rPr lang="fr" sz="1000" dirty="0" smtClean="0">
                <a:solidFill>
                  <a:srgbClr val="427580"/>
                </a:solidFill>
              </a:rPr>
              <a:t>R</a:t>
            </a:r>
            <a:r>
              <a:rPr lang="fr" sz="1000" dirty="0">
                <a:solidFill>
                  <a:srgbClr val="427580"/>
                </a:solidFill>
              </a:rPr>
              <a:t>. </a:t>
            </a:r>
            <a:r>
              <a:rPr lang="fr" sz="1000" dirty="0" smtClean="0">
                <a:solidFill>
                  <a:srgbClr val="427580"/>
                </a:solidFill>
              </a:rPr>
              <a:t>Bordes</a:t>
            </a:r>
            <a:endParaRPr lang="fr-FR" sz="1000" dirty="0" smtClean="0">
              <a:solidFill>
                <a:srgbClr val="427580"/>
              </a:solidFill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dirty="0" smtClean="0">
                <a:solidFill>
                  <a:srgbClr val="427580"/>
                </a:solidFill>
              </a:rPr>
              <a:t> </a:t>
            </a:r>
            <a:r>
              <a:rPr lang="fr" sz="1000" dirty="0" smtClean="0">
                <a:solidFill>
                  <a:srgbClr val="427580"/>
                </a:solidFill>
              </a:rPr>
              <a:t>M</a:t>
            </a:r>
            <a:r>
              <a:rPr lang="fr" sz="1000" dirty="0">
                <a:solidFill>
                  <a:srgbClr val="427580"/>
                </a:solidFill>
              </a:rPr>
              <a:t>. Jacquinot  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6524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FR" sz="2400" dirty="0">
                <a:latin typeface="Georgia"/>
                <a:cs typeface="Georgia"/>
              </a:rPr>
              <a:t>D</a:t>
            </a:r>
            <a:r>
              <a:rPr lang="fr" sz="2400" dirty="0" smtClean="0">
                <a:latin typeface="Georgia"/>
                <a:cs typeface="Georgia"/>
              </a:rPr>
              <a:t>ispositif </a:t>
            </a:r>
            <a:r>
              <a:rPr lang="fr" sz="2400" dirty="0">
                <a:latin typeface="Georgia"/>
                <a:cs typeface="Georgia"/>
              </a:rPr>
              <a:t>pédagogique </a:t>
            </a:r>
            <a:r>
              <a:rPr lang="fr" sz="2400" dirty="0" smtClean="0">
                <a:latin typeface="Georgia"/>
                <a:cs typeface="Georgia"/>
              </a:rPr>
              <a:t>et </a:t>
            </a:r>
            <a:r>
              <a:rPr lang="fr" sz="2400" dirty="0">
                <a:latin typeface="Georgia"/>
                <a:cs typeface="Georgia"/>
              </a:rPr>
              <a:t>Projet Numérique en Détention (NED)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872700"/>
            <a:ext cx="8520600" cy="155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i="1" dirty="0">
                <a:latin typeface="Calibri"/>
                <a:ea typeface="Calibri"/>
                <a:cs typeface="Calibri"/>
                <a:sym typeface="Calibri"/>
              </a:rPr>
              <a:t>22 février 2017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: signature de l’Accord-cadre « 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de coopération en vue du développement de l’accès aux études supérieures des personnes placées sous main de justice "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          	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Renforcer la collaboration 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universités</a:t>
            </a:r>
            <a:r>
              <a:rPr lang="fr-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DAP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et </a:t>
            </a:r>
            <a:r>
              <a:rPr lang="fr" b="1" i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promouvoir l’EAD auprès des publics dits « sous main de justice »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(incarcérés, non 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hébergés</a:t>
            </a:r>
            <a:r>
              <a:rPr lang="fr-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…)</a:t>
            </a:r>
            <a:endParaRPr lang="fr" b="1" i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64100" y="3605075"/>
            <a:ext cx="8520600" cy="112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i="1" dirty="0">
                <a:latin typeface="Calibri"/>
                <a:ea typeface="Calibri"/>
                <a:cs typeface="Calibri"/>
                <a:sym typeface="Calibri"/>
              </a:rPr>
              <a:t>- 2017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PROJET NED : Numérique </a:t>
            </a: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Détention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à la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DAP</a:t>
            </a:r>
            <a:r>
              <a:rPr lang="fr-FR" sz="1400" dirty="0" smtClean="0">
                <a:latin typeface="Calibri"/>
                <a:ea typeface="Calibri"/>
                <a:cs typeface="Calibri"/>
                <a:sym typeface="Calibri"/>
              </a:rPr>
              <a:t> pour les </a:t>
            </a:r>
            <a:r>
              <a:rPr lang="fr-FR" sz="1400" smtClean="0">
                <a:latin typeface="Calibri"/>
                <a:ea typeface="Calibri"/>
                <a:cs typeface="Calibri"/>
                <a:sym typeface="Calibri"/>
              </a:rPr>
              <a:t>personnes incarcérées</a:t>
            </a:r>
            <a:endParaRPr lang="fr" sz="1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dirty="0">
                <a:solidFill>
                  <a:srgbClr val="B83D6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dirty="0">
                <a:solidFill>
                  <a:srgbClr val="B83D68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Participer </a:t>
            </a:r>
            <a:r>
              <a:rPr lang="fr-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activement au 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projet</a:t>
            </a:r>
            <a:r>
              <a:rPr lang="fr-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" b="1" i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b="1" i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adapter notre dispositif pédagogique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83" name="Shape 83"/>
          <p:cNvSpPr/>
          <p:nvPr/>
        </p:nvSpPr>
        <p:spPr>
          <a:xfrm>
            <a:off x="111850" y="2750525"/>
            <a:ext cx="541200" cy="321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111850" y="4131875"/>
            <a:ext cx="541200" cy="321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2150" y="152400"/>
            <a:ext cx="5219700" cy="47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4525" y="180975"/>
            <a:ext cx="5314950" cy="478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7-12-11 à 15.40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74" y="96040"/>
            <a:ext cx="6666455" cy="484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3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1000" y="152400"/>
            <a:ext cx="5314950" cy="47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196548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" sz="2800" dirty="0">
                <a:latin typeface="Georgia"/>
                <a:cs typeface="Georgia"/>
              </a:rPr>
              <a:t>Enjeux : la contextualisation du </a:t>
            </a:r>
            <a:r>
              <a:rPr lang="fr" sz="2800" dirty="0" smtClean="0">
                <a:latin typeface="Georgia"/>
                <a:cs typeface="Georgia"/>
              </a:rPr>
              <a:t>dispositif</a:t>
            </a:r>
            <a:r>
              <a:rPr lang="fr-FR" sz="2800" dirty="0" smtClean="0">
                <a:latin typeface="Georgia"/>
                <a:cs typeface="Georgia"/>
              </a:rPr>
              <a:t> : </a:t>
            </a:r>
            <a:r>
              <a:rPr lang="fr" sz="2800" dirty="0" smtClean="0">
                <a:latin typeface="Georgia"/>
                <a:cs typeface="Georgia"/>
              </a:rPr>
              <a:t> </a:t>
            </a:r>
            <a:endParaRPr lang="fr" sz="2800" dirty="0">
              <a:latin typeface="Georgia"/>
              <a:cs typeface="Georgia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848500" y="1708050"/>
            <a:ext cx="7837500" cy="2461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Un contenu pédagogique en ligne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doit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garantir : </a:t>
            </a:r>
          </a:p>
          <a:p>
            <a:pPr marL="0" lvl="0" indent="-6985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Arial"/>
                <a:cs typeface="Calibri"/>
                <a:sym typeface="Arial"/>
              </a:rPr>
              <a:t>•</a:t>
            </a: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 la facilité de l’apprentissage</a:t>
            </a:r>
          </a:p>
          <a:p>
            <a:pPr marL="0" lvl="0" indent="-6985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Arial"/>
                <a:cs typeface="Calibri"/>
                <a:sym typeface="Arial"/>
              </a:rPr>
              <a:t>•</a:t>
            </a: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 l’atteinte des objectifs pédagogiques fixés</a:t>
            </a:r>
          </a:p>
          <a:p>
            <a:pPr marL="0" lvl="0" indent="-6985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Arial"/>
                <a:cs typeface="Calibri"/>
                <a:sym typeface="Arial"/>
              </a:rPr>
              <a:t>•</a:t>
            </a: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 l’interactivité</a:t>
            </a:r>
          </a:p>
          <a:p>
            <a:pPr marL="0" lvl="0" indent="-6985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Arial"/>
                <a:cs typeface="Calibri"/>
                <a:sym typeface="Arial"/>
              </a:rPr>
              <a:t>•</a:t>
            </a: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 la présentation de cours complets séquencés …</a:t>
            </a:r>
          </a:p>
          <a:p>
            <a:pPr marL="0" lvl="0" indent="-6985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427580"/>
                </a:solidFill>
                <a:latin typeface="Calibri"/>
                <a:ea typeface="Arial"/>
                <a:cs typeface="Calibri"/>
                <a:sym typeface="Arial"/>
              </a:rPr>
              <a:t>•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Arial"/>
                <a:cs typeface="Calibri"/>
                <a:sym typeface="Arial"/>
              </a:rPr>
              <a:t>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et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Verdana"/>
                <a:cs typeface="Calibri"/>
                <a:sym typeface="Verdana"/>
              </a:rPr>
              <a:t>l’accompagnement de l’étudiant (forum, tutorat…)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48500" y="4040350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Réflexion</a:t>
            </a: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sur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un cahier des charges/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guide pédagogique :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fr" sz="14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dispositif 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minimal</a:t>
            </a:r>
            <a:r>
              <a:rPr lang="fr-FR" sz="1400" b="1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" sz="1400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latin typeface="Calibri"/>
                <a:ea typeface="Calibri"/>
                <a:cs typeface="Calibri"/>
                <a:sym typeface="Calibri"/>
              </a:rPr>
              <a:t>étudiant non connecté,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latin typeface="Calibri"/>
                <a:ea typeface="Calibri"/>
                <a:cs typeface="Calibri"/>
                <a:sym typeface="Calibri"/>
              </a:rPr>
              <a:t>- favoriser un environnement pédagogique innovant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400" dirty="0"/>
          </a:p>
        </p:txBody>
      </p:sp>
      <p:sp>
        <p:nvSpPr>
          <p:cNvPr id="107" name="Shape 107"/>
          <p:cNvSpPr txBox="1"/>
          <p:nvPr/>
        </p:nvSpPr>
        <p:spPr>
          <a:xfrm>
            <a:off x="998662" y="1027848"/>
            <a:ext cx="8145338" cy="85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fr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</a:t>
            </a:r>
            <a:r>
              <a:rPr lang="fr" sz="2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dispositif </a:t>
            </a:r>
            <a:r>
              <a:rPr lang="fr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pédagogique </a:t>
            </a:r>
            <a:r>
              <a:rPr lang="fr" sz="2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adapté</a:t>
            </a:r>
            <a:r>
              <a:rPr lang="fr-FR" sz="2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pour les étudiants « non connectés »</a:t>
            </a:r>
            <a:endParaRPr lang="fr" sz="20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8" name="Shape 108"/>
          <p:cNvSpPr/>
          <p:nvPr/>
        </p:nvSpPr>
        <p:spPr>
          <a:xfrm>
            <a:off x="137750" y="1909600"/>
            <a:ext cx="599700" cy="380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37750" y="4040350"/>
            <a:ext cx="599700" cy="380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7830" y="1629125"/>
            <a:ext cx="1675750" cy="324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0725" y="-243775"/>
            <a:ext cx="9324300" cy="840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" sz="2000" dirty="0">
                <a:latin typeface="Georgia"/>
                <a:cs typeface="Georgia"/>
              </a:rPr>
              <a:t>Enjeux : la contextualisation du dispositif pour </a:t>
            </a:r>
            <a:r>
              <a:rPr lang="fr-FR" sz="2000" dirty="0" smtClean="0">
                <a:latin typeface="Georgia"/>
                <a:cs typeface="Georgia"/>
              </a:rPr>
              <a:t>l</a:t>
            </a:r>
            <a:r>
              <a:rPr lang="fr" sz="2000" dirty="0" smtClean="0">
                <a:latin typeface="Georgia"/>
                <a:cs typeface="Georgia"/>
              </a:rPr>
              <a:t>es </a:t>
            </a:r>
            <a:r>
              <a:rPr lang="fr" sz="2000" dirty="0">
                <a:latin typeface="Georgia"/>
                <a:cs typeface="Georgia"/>
              </a:rPr>
              <a:t>“étudiants non connectés”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43544" y="952878"/>
            <a:ext cx="5179200" cy="393451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i="1" u="sng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Vers la médiatisation</a:t>
            </a:r>
            <a:r>
              <a:rPr lang="fr" sz="1400" b="1" i="1" u="sng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lang="fr-FR" sz="1400" b="1" i="1" u="sng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i="1" u="sng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SUPPORTS en ligne médiatisés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Cours complet en ligne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(PDF,  liens, vidéos, exercices, présentation vidéo, PPT, son…)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Retour d’expérience  :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évaluation QCM,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devoirs  en ligne, corrections individualisées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00" dirty="0" smtClean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dirty="0" smtClean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Facilité </a:t>
            </a:r>
            <a:r>
              <a:rPr lang="fr" sz="1400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d’accès aux contenus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Ergonomie, feedback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facile,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rapide pour les corrections…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ACCOMPAGNEMENT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Forum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en ligne (étudiants/enseignants…)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TUTORAT en ligne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-FR" sz="1400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Regroupement ponctuels…</a:t>
            </a:r>
            <a:endParaRPr lang="fr-FR" sz="1400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Favoriser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l’interaction pédagogique (étudiant, contenu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favoriser le travail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collaboratif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roposer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des scénari d’apprentissage…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507725" y="1125375"/>
            <a:ext cx="3837300" cy="352302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i="1" u="sng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Vers la correspondance</a:t>
            </a:r>
            <a:r>
              <a:rPr lang="fr" sz="1400" b="1" i="1" u="sng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fr-FR" sz="1400" b="1" i="1" u="sng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i="1" u="sng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SUPPORTS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limités </a:t>
            </a:r>
            <a:r>
              <a:rPr lang="fr" sz="1400" b="1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contexte sécurisé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PAPIER  :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Cours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complet  (PDF … 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lang="fr"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Devoirs</a:t>
            </a:r>
            <a:r>
              <a:rPr lang="fr-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" sz="1400" b="1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corrigés papier…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CD ROM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à envisager selon les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autorisations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b="1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Selon les types de prisons 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maison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d’arrêt,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Centre de détention, peines, la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direction</a:t>
            </a:r>
            <a:endParaRPr lang="fr-FR" sz="1400" dirty="0" smtClean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ACCOMPAGNEMENT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Adaptations nécessaires  Forum ?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Via des 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captures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CDROM…</a:t>
            </a: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b="1" dirty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TUTORAT</a:t>
            </a:r>
            <a:r>
              <a:rPr lang="fr" sz="1400" b="1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4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fr" sz="14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présence </a:t>
            </a:r>
            <a:r>
              <a:rPr lang="fr" sz="1400" dirty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(Paris Descartes</a:t>
            </a:r>
            <a:r>
              <a:rPr lang="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…)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400" dirty="0" smtClean="0">
                <a:solidFill>
                  <a:srgbClr val="C2D01D"/>
                </a:solidFill>
                <a:latin typeface="Calibri"/>
                <a:ea typeface="Calibri"/>
                <a:cs typeface="Calibri"/>
                <a:sym typeface="Calibri"/>
              </a:rPr>
              <a:t>à distance</a:t>
            </a:r>
            <a:r>
              <a:rPr lang="fr-FR" sz="1400" dirty="0" smtClean="0">
                <a:solidFill>
                  <a:srgbClr val="42758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fr" sz="1400" dirty="0">
              <a:solidFill>
                <a:srgbClr val="42758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64100" y="516975"/>
            <a:ext cx="3389700" cy="608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fr" b="1" dirty="0">
                <a:solidFill>
                  <a:schemeClr val="accent6">
                    <a:lumMod val="50000"/>
                  </a:schemeClr>
                </a:solidFill>
              </a:rPr>
              <a:t>Dispositif EAD médiatisé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345650" y="440775"/>
            <a:ext cx="3389700" cy="608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fr" b="1" dirty="0">
                <a:solidFill>
                  <a:srgbClr val="818A14"/>
                </a:solidFill>
              </a:rPr>
              <a:t>Dispositif “non connecté”</a:t>
            </a:r>
          </a:p>
        </p:txBody>
      </p:sp>
      <p:sp>
        <p:nvSpPr>
          <p:cNvPr id="120" name="Shape 120"/>
          <p:cNvSpPr/>
          <p:nvPr/>
        </p:nvSpPr>
        <p:spPr>
          <a:xfrm>
            <a:off x="4359850" y="2457750"/>
            <a:ext cx="892500" cy="505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956</Words>
  <Application>Microsoft Macintosh PowerPoint</Application>
  <PresentationFormat>Présentation à l'écran (16:9)</PresentationFormat>
  <Paragraphs>178</Paragraphs>
  <Slides>14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Luxe</vt:lpstr>
      <vt:lpstr>Vers une politique de formation des étudiants incarcérés :   L’adaptation de l’EAD en soutien au projet Numérique En Détention (NED)</vt:lpstr>
      <vt:lpstr>Un constat criant en 2012…</vt:lpstr>
      <vt:lpstr>Dispositif pédagogique et Projet Numérique en Détention (NED)</vt:lpstr>
      <vt:lpstr>Présentation PowerPoint</vt:lpstr>
      <vt:lpstr>Présentation PowerPoint</vt:lpstr>
      <vt:lpstr>Présentation PowerPoint</vt:lpstr>
      <vt:lpstr>Présentation PowerPoint</vt:lpstr>
      <vt:lpstr>Enjeux : la contextualisation du dispositif :  </vt:lpstr>
      <vt:lpstr>Enjeux : la contextualisation du dispositif pour les “étudiants non connectés”</vt:lpstr>
      <vt:lpstr>Enjeux : la contextualisation du dispositif pour les “étudiants non connectés”</vt:lpstr>
      <vt:lpstr>Enjeux : la contextualisation du dispositif pour les “étudiants non connectés”</vt:lpstr>
      <vt:lpstr>Vers un dispositif pédagogique “intermédiaire” dans le cadre du NED</vt:lpstr>
      <vt:lpstr>L’accompagnement  des étudiants incarcérés dans le cadre du NED</vt:lpstr>
      <vt:lpstr>MERCI DE VOTRE ATTENTION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une politique de formation des étudiants incarcérés :   L’adaptation de l’EAD en soutien au projet Numérique en Détention</dc:title>
  <dc:subject/>
  <dc:creator/>
  <cp:keywords/>
  <dc:description/>
  <cp:lastModifiedBy>Dominique</cp:lastModifiedBy>
  <cp:revision>38</cp:revision>
  <dcterms:modified xsi:type="dcterms:W3CDTF">2017-12-13T09:46:41Z</dcterms:modified>
  <cp:category/>
</cp:coreProperties>
</file>